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856" r:id="rId2"/>
    <p:sldId id="860" r:id="rId3"/>
  </p:sldIdLst>
  <p:sldSz cx="9906000" cy="6858000" type="A4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28368"/>
    <a:srgbClr val="BEB5A2"/>
    <a:srgbClr val="BFCEEB"/>
    <a:srgbClr val="2B4D89"/>
    <a:srgbClr val="EEEEEE"/>
    <a:srgbClr val="FF3B3B"/>
    <a:srgbClr val="FF0000"/>
    <a:srgbClr val="0000FF"/>
    <a:srgbClr val="C9E4FF"/>
    <a:srgbClr val="89C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43" autoAdjust="0"/>
    <p:restoredTop sz="99380" autoAdjust="0"/>
  </p:normalViewPr>
  <p:slideViewPr>
    <p:cSldViewPr>
      <p:cViewPr varScale="1">
        <p:scale>
          <a:sx n="90" d="100"/>
          <a:sy n="90" d="100"/>
        </p:scale>
        <p:origin x="1056" y="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notesViewPr>
    <p:cSldViewPr>
      <p:cViewPr varScale="1">
        <p:scale>
          <a:sx n="69" d="100"/>
          <a:sy n="69" d="100"/>
        </p:scale>
        <p:origin x="-2238" y="-12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405843795133873E-2"/>
          <c:y val="4.6047497637648753E-2"/>
          <c:w val="0.96026534425691823"/>
          <c:h val="0.789128637693955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Zusammenstellung!$A$7</c:f>
              <c:strCache>
                <c:ptCount val="1"/>
                <c:pt idx="0">
                  <c:v>Schuldenstand in Abgrenzung des Stabilitätsrats </c:v>
                </c:pt>
              </c:strCache>
            </c:strRef>
          </c:tx>
          <c:spPr>
            <a:solidFill>
              <a:srgbClr val="BFCEE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wrap="square" lIns="38100" tIns="19050" rIns="38100" bIns="19050" anchor="ctr">
                <a:spAutoFit/>
              </a:bodyPr>
              <a:lstStyle/>
              <a:p>
                <a:pPr>
                  <a:defRPr sz="1000">
                    <a:latin typeface="+mj-lt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Zusammenstellung!$T$1:$AH$1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Zusammenstellung!$T$7:$AH$7</c:f>
              <c:numCache>
                <c:formatCode>#,##0</c:formatCode>
                <c:ptCount val="4"/>
                <c:pt idx="0">
                  <c:v>61452</c:v>
                </c:pt>
                <c:pt idx="1">
                  <c:v>61352</c:v>
                </c:pt>
                <c:pt idx="2">
                  <c:v>60666</c:v>
                </c:pt>
                <c:pt idx="3">
                  <c:v>60666</c:v>
                </c:pt>
              </c:numCache>
            </c:numRef>
          </c:val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0822144"/>
        <c:axId val="440823320"/>
      </c:barChart>
      <c:catAx>
        <c:axId val="44082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+mj-lt"/>
                <a:ea typeface="Excelsior"/>
                <a:cs typeface="Excelsior"/>
              </a:defRPr>
            </a:pPr>
            <a:endParaRPr lang="de-DE"/>
          </a:p>
        </c:txPr>
        <c:crossAx val="440823320"/>
        <c:crosses val="autoZero"/>
        <c:auto val="1"/>
        <c:lblAlgn val="ctr"/>
        <c:lblOffset val="100"/>
        <c:noMultiLvlLbl val="0"/>
      </c:catAx>
      <c:valAx>
        <c:axId val="440823320"/>
        <c:scaling>
          <c:orientation val="minMax"/>
          <c:max val="61499"/>
          <c:min val="58200"/>
        </c:scaling>
        <c:delete val="0"/>
        <c:axPos val="l"/>
        <c:minorGridlines>
          <c:spPr>
            <a:ln>
              <a:solidFill>
                <a:schemeClr val="bg1">
                  <a:lumMod val="50000"/>
                </a:schemeClr>
              </a:solidFill>
            </a:ln>
          </c:spPr>
        </c:minorGridlines>
        <c:numFmt formatCode="#,##0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>
                <a:latin typeface="+mj-lt"/>
              </a:defRPr>
            </a:pPr>
            <a:endParaRPr lang="de-DE"/>
          </a:p>
        </c:txPr>
        <c:crossAx val="440822144"/>
        <c:crosses val="autoZero"/>
        <c:crossBetween val="between"/>
        <c:majorUnit val="600"/>
        <c:minorUnit val="600"/>
      </c:valAx>
      <c:spPr>
        <a:solidFill>
          <a:srgbClr val="FFFFFF"/>
        </a:solidFill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+mj-lt"/>
              </a:defRPr>
            </a:pPr>
            <a:endParaRPr lang="de-DE"/>
          </a:p>
        </c:txPr>
      </c:legendEntry>
      <c:layout>
        <c:manualLayout>
          <c:xMode val="edge"/>
          <c:yMode val="edge"/>
          <c:x val="4.8085323852905232E-2"/>
          <c:y val="0.90485814437250744"/>
          <c:w val="0.8999999505496652"/>
          <c:h val="5.182436106490225E-2"/>
        </c:manualLayout>
      </c:layout>
      <c:overlay val="0"/>
      <c:txPr>
        <a:bodyPr/>
        <a:lstStyle/>
        <a:p>
          <a:pPr>
            <a:defRPr sz="1000">
              <a:latin typeface="+mj-lt"/>
            </a:defRPr>
          </a:pPr>
          <a:endParaRPr lang="de-D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0.416</cdr:x>
      <cdr:y>0.11245</cdr:y>
    </cdr:from>
    <cdr:to>
      <cdr:x>0.472</cdr:x>
      <cdr:y>0.31164</cdr:y>
    </cdr:to>
    <cdr:sp macro="" textlink="">
      <cdr:nvSpPr>
        <cdr:cNvPr id="4" name="Geschweifte Klammer rechts 3"/>
        <cdr:cNvSpPr/>
      </cdr:nvSpPr>
      <cdr:spPr bwMode="auto">
        <a:xfrm xmlns:a="http://schemas.openxmlformats.org/drawingml/2006/main">
          <a:off x="3744416" y="569134"/>
          <a:ext cx="504056" cy="1008112"/>
        </a:xfrm>
        <a:prstGeom xmlns:a="http://schemas.openxmlformats.org/drawingml/2006/main" prst="rightBrace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0.68963</cdr:x>
      <cdr:y>0.08149</cdr:y>
    </cdr:from>
    <cdr:to>
      <cdr:x>0.72876</cdr:x>
      <cdr:y>0.24067</cdr:y>
    </cdr:to>
    <cdr:sp macro="" textlink="">
      <cdr:nvSpPr>
        <cdr:cNvPr id="5" name="Geschweifte Klammer rechts 4"/>
        <cdr:cNvSpPr/>
      </cdr:nvSpPr>
      <cdr:spPr bwMode="auto">
        <a:xfrm xmlns:a="http://schemas.openxmlformats.org/drawingml/2006/main">
          <a:off x="6207394" y="348583"/>
          <a:ext cx="352156" cy="680880"/>
        </a:xfrm>
        <a:prstGeom xmlns:a="http://schemas.openxmlformats.org/drawingml/2006/main" prst="rightBrace">
          <a:avLst>
            <a:gd name="adj1" fmla="val 8333"/>
            <a:gd name="adj2" fmla="val 51583"/>
          </a:avLst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928368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de-DE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7" rIns="91393" bIns="4569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92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7" rIns="91393" bIns="4569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444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71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7" rIns="91393" bIns="4569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444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92" y="9428171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3" tIns="45697" rIns="91393" bIns="4569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fld id="{7814F4AE-E2D4-42ED-868B-D5F4F92EABD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882500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24" tIns="45615" rIns="91224" bIns="45615" numCol="1" anchor="t" anchorCtr="0" compatLnSpc="1">
            <a:prstTxWarp prst="textNoShape">
              <a:avLst/>
            </a:prstTxWarp>
          </a:bodyPr>
          <a:lstStyle>
            <a:lvl1pPr defTabSz="912813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9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24" tIns="45615" rIns="91224" bIns="45615" numCol="1" anchor="t" anchorCtr="0" compatLnSpc="1">
            <a:prstTxWarp prst="textNoShape">
              <a:avLst/>
            </a:prstTxWarp>
          </a:bodyPr>
          <a:lstStyle>
            <a:lvl1pPr algn="r" defTabSz="912813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20725" y="744538"/>
            <a:ext cx="53752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3288"/>
            <a:ext cx="4984750" cy="446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24" tIns="45615" rIns="91224" bIns="45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24" tIns="45615" rIns="91224" bIns="45615" numCol="1" anchor="b" anchorCtr="0" compatLnSpc="1">
            <a:prstTxWarp prst="textNoShape">
              <a:avLst/>
            </a:prstTxWarp>
          </a:bodyPr>
          <a:lstStyle>
            <a:lvl1pPr defTabSz="912813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9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24" tIns="45615" rIns="91224" bIns="45615" numCol="1" anchor="b" anchorCtr="0" compatLnSpc="1">
            <a:prstTxWarp prst="textNoShape">
              <a:avLst/>
            </a:prstTxWarp>
          </a:bodyPr>
          <a:lstStyle>
            <a:lvl1pPr algn="r" defTabSz="912813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fld id="{E0F59BD3-4352-49F6-AC91-80002852CBB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353294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9BD3-4352-49F6-AC91-80002852CBBB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4090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D48A89-6DDD-4BD6-A5AD-3753DE3DAB43}" type="slidenum">
              <a:rPr lang="de-DE" altLang="de-DE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000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98234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52184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34367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60400" y="3587750"/>
            <a:ext cx="4105275" cy="24796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18075" y="3587750"/>
            <a:ext cx="4106863" cy="24796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842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5494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75415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9905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76581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44214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415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085013" y="365125"/>
            <a:ext cx="2139950" cy="570230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60400" y="365125"/>
            <a:ext cx="6272213" cy="57023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99155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0400" y="6276975"/>
            <a:ext cx="20907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/>
            </a:lvl1pPr>
          </a:lstStyle>
          <a:p>
            <a:endParaRPr lang="de-DE" altLang="de-DE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0400" y="3587750"/>
            <a:ext cx="8364538" cy="247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48" name="Textfeld 5"/>
          <p:cNvSpPr txBox="1">
            <a:spLocks noChangeArrowheads="1"/>
          </p:cNvSpPr>
          <p:nvPr userDrawn="1"/>
        </p:nvSpPr>
        <p:spPr bwMode="auto">
          <a:xfrm>
            <a:off x="7521575" y="115888"/>
            <a:ext cx="2346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de-DE" altLang="de-DE" sz="1800">
                <a:latin typeface="Arial" panose="020B0604020202020204" pitchFamily="34" charset="0"/>
              </a:rPr>
              <a:t>Niedersächsisches</a:t>
            </a:r>
            <a:br>
              <a:rPr lang="de-DE" altLang="de-DE" sz="1800">
                <a:latin typeface="Arial" panose="020B0604020202020204" pitchFamily="34" charset="0"/>
              </a:rPr>
            </a:br>
            <a:r>
              <a:rPr lang="de-DE" altLang="de-DE" sz="1800">
                <a:latin typeface="Arial" panose="020B0604020202020204" pitchFamily="34" charset="0"/>
              </a:rPr>
              <a:t>Finanzministerium</a:t>
            </a:r>
          </a:p>
        </p:txBody>
      </p:sp>
      <p:pic>
        <p:nvPicPr>
          <p:cNvPr id="1049" name="Picture 23" descr="WappenTypo_quer_rgb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29"/>
          <a:stretch>
            <a:fillRect/>
          </a:stretch>
        </p:blipFill>
        <p:spPr bwMode="auto">
          <a:xfrm>
            <a:off x="6904038" y="187325"/>
            <a:ext cx="6175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0" name="Rectangle 7"/>
          <p:cNvSpPr>
            <a:spLocks noChangeArrowheads="1"/>
          </p:cNvSpPr>
          <p:nvPr userDrawn="1"/>
        </p:nvSpPr>
        <p:spPr bwMode="auto">
          <a:xfrm>
            <a:off x="195263" y="763588"/>
            <a:ext cx="9515475" cy="4445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 sz="1800">
              <a:latin typeface="Calibri" panose="020F0502020204030204" pitchFamily="34" charset="0"/>
            </a:endParaRPr>
          </a:p>
        </p:txBody>
      </p:sp>
      <p:sp>
        <p:nvSpPr>
          <p:cNvPr id="1051" name="Rectangle 7"/>
          <p:cNvSpPr>
            <a:spLocks noChangeArrowheads="1"/>
          </p:cNvSpPr>
          <p:nvPr userDrawn="1"/>
        </p:nvSpPr>
        <p:spPr bwMode="auto">
          <a:xfrm>
            <a:off x="195263" y="6237288"/>
            <a:ext cx="9515475" cy="4762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 sz="1800">
              <a:latin typeface="Calibri" panose="020F0502020204030204" pitchFamily="34" charset="0"/>
            </a:endParaRPr>
          </a:p>
        </p:txBody>
      </p:sp>
      <p:sp>
        <p:nvSpPr>
          <p:cNvPr id="11" name="Rectangle 5"/>
          <p:cNvSpPr txBox="1">
            <a:spLocks noGrp="1" noChangeArrowheads="1"/>
          </p:cNvSpPr>
          <p:nvPr userDrawn="1"/>
        </p:nvSpPr>
        <p:spPr bwMode="auto">
          <a:xfrm>
            <a:off x="8589963" y="6237288"/>
            <a:ext cx="1120775" cy="273050"/>
          </a:xfrm>
          <a:prstGeom prst="rect">
            <a:avLst/>
          </a:prstGeom>
          <a:noFill/>
          <a:ln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592" tIns="47796" rIns="95592" bIns="47796"/>
          <a:lstStyle>
            <a:lvl1pPr defTabSz="95567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567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567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567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567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r>
              <a:rPr lang="de-DE" altLang="de-DE" sz="1000">
                <a:solidFill>
                  <a:srgbClr val="898989"/>
                </a:solidFill>
                <a:latin typeface="Arial" panose="020B0604020202020204" pitchFamily="34" charset="0"/>
              </a:rPr>
              <a:t>- </a:t>
            </a:r>
            <a:fld id="{06021086-4973-41EA-8071-2AF13B1A8407}" type="slidenum">
              <a:rPr lang="de-DE" altLang="de-DE" sz="1000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/>
              <a:t>‹Nr.›</a:t>
            </a:fld>
            <a:r>
              <a:rPr lang="de-DE" altLang="de-DE" sz="1000">
                <a:solidFill>
                  <a:srgbClr val="898989"/>
                </a:solidFill>
                <a:latin typeface="Arial" panose="020B0604020202020204" pitchFamily="34" charset="0"/>
              </a:rPr>
              <a:t> -</a:t>
            </a:r>
            <a:r>
              <a:rPr lang="de-DE" altLang="de-DE" sz="900">
                <a:solidFill>
                  <a:srgbClr val="898989"/>
                </a:solidFill>
                <a:latin typeface="Calibri" panose="020F0502020204030204" pitchFamily="34" charset="0"/>
              </a:rPr>
              <a:t>		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5675" rtl="0" eaLnBrk="0" fontAlgn="base" hangingPunct="0">
        <a:spcBef>
          <a:spcPct val="0"/>
        </a:spcBef>
        <a:spcAft>
          <a:spcPct val="0"/>
        </a:spcAft>
        <a:defRPr sz="20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5675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panose="020B0604020202020204" pitchFamily="34" charset="0"/>
        </a:defRPr>
      </a:lvl2pPr>
      <a:lvl3pPr algn="ctr" defTabSz="955675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panose="020B0604020202020204" pitchFamily="34" charset="0"/>
        </a:defRPr>
      </a:lvl3pPr>
      <a:lvl4pPr algn="ctr" defTabSz="955675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panose="020B0604020202020204" pitchFamily="34" charset="0"/>
        </a:defRPr>
      </a:lvl4pPr>
      <a:lvl5pPr algn="ctr" defTabSz="955675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panose="020B0604020202020204" pitchFamily="34" charset="0"/>
        </a:defRPr>
      </a:lvl5pPr>
      <a:lvl6pPr marL="457200" algn="ctr" defTabSz="955675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panose="020B0604020202020204" pitchFamily="34" charset="0"/>
        </a:defRPr>
      </a:lvl6pPr>
      <a:lvl7pPr marL="914400" algn="ctr" defTabSz="955675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panose="020B0604020202020204" pitchFamily="34" charset="0"/>
        </a:defRPr>
      </a:lvl7pPr>
      <a:lvl8pPr marL="1371600" algn="ctr" defTabSz="955675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panose="020B0604020202020204" pitchFamily="34" charset="0"/>
        </a:defRPr>
      </a:lvl8pPr>
      <a:lvl9pPr marL="1828800" algn="ctr" defTabSz="955675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58775" indent="-358775" algn="l" defTabSz="955675" rtl="0" eaLnBrk="0" fontAlgn="base" hangingPunct="0">
        <a:spcBef>
          <a:spcPct val="20000"/>
        </a:spcBef>
        <a:spcAft>
          <a:spcPct val="0"/>
        </a:spcAft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5675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3800" indent="-238125" algn="l" defTabSz="955675" rtl="0" eaLnBrk="0" fontAlgn="base" hangingPunct="0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225" indent="-238125" algn="l" defTabSz="955675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063" indent="-238125" algn="l" defTabSz="955675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feld 36"/>
          <p:cNvSpPr txBox="1"/>
          <p:nvPr/>
        </p:nvSpPr>
        <p:spPr>
          <a:xfrm>
            <a:off x="295571" y="5152396"/>
            <a:ext cx="2065141" cy="1051690"/>
          </a:xfrm>
          <a:prstGeom prst="rect">
            <a:avLst/>
          </a:prstGeom>
          <a:solidFill>
            <a:srgbClr val="EEEEE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b="1" dirty="0"/>
          </a:p>
        </p:txBody>
      </p:sp>
      <p:sp>
        <p:nvSpPr>
          <p:cNvPr id="3074" name="Rectangle 7"/>
          <p:cNvSpPr>
            <a:spLocks noChangeArrowheads="1"/>
          </p:cNvSpPr>
          <p:nvPr/>
        </p:nvSpPr>
        <p:spPr bwMode="auto">
          <a:xfrm>
            <a:off x="195263" y="763588"/>
            <a:ext cx="9515475" cy="4445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195263" y="6237288"/>
            <a:ext cx="9515475" cy="4762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3078" name="Rectangle 5"/>
          <p:cNvSpPr txBox="1">
            <a:spLocks noGrp="1" noChangeArrowheads="1"/>
          </p:cNvSpPr>
          <p:nvPr/>
        </p:nvSpPr>
        <p:spPr bwMode="auto">
          <a:xfrm>
            <a:off x="8589963" y="6237288"/>
            <a:ext cx="1120775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592" tIns="47796" rIns="95592" bIns="47796"/>
          <a:lstStyle>
            <a:lvl1pPr defTabSz="9556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56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56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56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56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56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56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56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56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e-DE" altLang="de-DE" sz="10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fld id="{D4FB489F-9BBB-4C78-B844-97DE1390F9EB}" type="slidenum">
              <a:rPr lang="de-DE" altLang="de-DE" sz="10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r>
              <a:rPr lang="de-DE" altLang="de-DE" sz="10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de-DE" altLang="de-DE" sz="900">
                <a:solidFill>
                  <a:srgbClr val="898989"/>
                </a:solidFill>
              </a:rPr>
              <a:t>		</a:t>
            </a:r>
          </a:p>
        </p:txBody>
      </p:sp>
      <p:sp>
        <p:nvSpPr>
          <p:cNvPr id="3079" name="Titel 1"/>
          <p:cNvSpPr txBox="1">
            <a:spLocks/>
          </p:cNvSpPr>
          <p:nvPr/>
        </p:nvSpPr>
        <p:spPr bwMode="auto">
          <a:xfrm>
            <a:off x="195263" y="285602"/>
            <a:ext cx="6413921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 smtClean="0">
                <a:latin typeface="Arial" panose="020B0604020202020204" pitchFamily="34" charset="0"/>
              </a:rPr>
              <a:t>Gesetz zur Stärkung von Zukunftsinvestitionen und Zukunftsvorsorge, Beträge in Mio. Euro</a:t>
            </a:r>
            <a:endParaRPr lang="de-DE" altLang="de-DE" sz="1200" dirty="0">
              <a:latin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432720" y="830924"/>
            <a:ext cx="4576223" cy="584775"/>
          </a:xfrm>
          <a:prstGeom prst="rect">
            <a:avLst/>
          </a:prstGeom>
          <a:solidFill>
            <a:srgbClr val="EEEEE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Stärkung von Zukunftsinvestitionen und Zukunftsvorsorge</a:t>
            </a:r>
            <a:endParaRPr lang="de-DE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403602" y="1677121"/>
            <a:ext cx="1728192" cy="584775"/>
          </a:xfrm>
          <a:prstGeom prst="rect">
            <a:avLst/>
          </a:prstGeom>
          <a:solidFill>
            <a:srgbClr val="EEEEE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d</a:t>
            </a:r>
            <a:r>
              <a:rPr lang="de-DE" b="1" dirty="0" smtClean="0"/>
              <a:t>urch </a:t>
            </a:r>
          </a:p>
          <a:p>
            <a:pPr algn="ctr"/>
            <a:r>
              <a:rPr lang="de-DE" b="1" dirty="0" smtClean="0"/>
              <a:t>Tilgung</a:t>
            </a:r>
            <a:endParaRPr lang="de-DE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200602" y="1677122"/>
            <a:ext cx="2808312" cy="584775"/>
          </a:xfrm>
          <a:prstGeom prst="rect">
            <a:avLst/>
          </a:prstGeom>
          <a:solidFill>
            <a:srgbClr val="EEEEE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d</a:t>
            </a:r>
            <a:r>
              <a:rPr lang="de-DE" b="1" dirty="0" smtClean="0"/>
              <a:t>urch Bereitstellung von Mitteln in Sondervermögen</a:t>
            </a:r>
            <a:endParaRPr lang="de-DE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6609184" y="1680141"/>
            <a:ext cx="2992445" cy="584775"/>
          </a:xfrm>
          <a:prstGeom prst="rect">
            <a:avLst/>
          </a:prstGeom>
          <a:solidFill>
            <a:srgbClr val="EEEEE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d</a:t>
            </a:r>
            <a:r>
              <a:rPr lang="de-DE" b="1" dirty="0" smtClean="0"/>
              <a:t>urch Vorhalten von Mitteln in der Allg. Rücklage</a:t>
            </a:r>
            <a:endParaRPr lang="de-DE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408088" y="2354907"/>
            <a:ext cx="1732114" cy="307777"/>
          </a:xfrm>
          <a:prstGeom prst="rect">
            <a:avLst/>
          </a:prstGeom>
          <a:solidFill>
            <a:srgbClr val="BFCEE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686 Mio. €</a:t>
            </a:r>
            <a:endParaRPr lang="de-DE" sz="14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403602" y="2755694"/>
            <a:ext cx="1736600" cy="738664"/>
          </a:xfrm>
          <a:prstGeom prst="rect">
            <a:avLst/>
          </a:prstGeom>
          <a:solidFill>
            <a:srgbClr val="BEB5A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100 Mio. €</a:t>
            </a:r>
          </a:p>
          <a:p>
            <a:r>
              <a:rPr lang="de-DE" sz="1400" b="1" dirty="0" smtClean="0"/>
              <a:t>Tilgung </a:t>
            </a:r>
            <a:r>
              <a:rPr lang="de-DE" sz="1400" b="1" dirty="0" err="1" smtClean="0"/>
              <a:t>HanBG</a:t>
            </a:r>
            <a:r>
              <a:rPr lang="de-DE" sz="1400" b="1" dirty="0" smtClean="0"/>
              <a:t> Schulden</a:t>
            </a:r>
            <a:endParaRPr lang="de-DE" sz="1400" b="1" dirty="0"/>
          </a:p>
        </p:txBody>
      </p:sp>
      <p:sp>
        <p:nvSpPr>
          <p:cNvPr id="22" name="Textfeld 21"/>
          <p:cNvSpPr txBox="1"/>
          <p:nvPr/>
        </p:nvSpPr>
        <p:spPr>
          <a:xfrm>
            <a:off x="3203543" y="2973092"/>
            <a:ext cx="2808312" cy="523220"/>
          </a:xfrm>
          <a:prstGeom prst="rect">
            <a:avLst/>
          </a:prstGeom>
          <a:solidFill>
            <a:srgbClr val="BEB5A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200 Mio. €</a:t>
            </a:r>
          </a:p>
          <a:p>
            <a:r>
              <a:rPr lang="de-DE" sz="1400" b="1" dirty="0" smtClean="0"/>
              <a:t>Krankenhausinvestitionen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3203543" y="2357097"/>
            <a:ext cx="1617780" cy="523220"/>
          </a:xfrm>
          <a:prstGeom prst="rect">
            <a:avLst/>
          </a:prstGeom>
          <a:solidFill>
            <a:srgbClr val="BEB5A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/>
              <a:t>5</a:t>
            </a:r>
            <a:r>
              <a:rPr lang="de-DE" sz="1400" b="1" dirty="0" smtClean="0"/>
              <a:t>00  Mio. € = 350    </a:t>
            </a:r>
          </a:p>
          <a:p>
            <a:r>
              <a:rPr lang="de-DE" sz="1400" b="1" dirty="0" smtClean="0"/>
              <a:t>Digitalisierung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3203543" y="3590139"/>
            <a:ext cx="2808312" cy="523220"/>
          </a:xfrm>
          <a:prstGeom prst="rect">
            <a:avLst/>
          </a:prstGeom>
          <a:solidFill>
            <a:srgbClr val="BEB5A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150 Mio. €</a:t>
            </a:r>
          </a:p>
          <a:p>
            <a:r>
              <a:rPr lang="de-DE" sz="1400" b="1" dirty="0" smtClean="0"/>
              <a:t>Universitätsmedizin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3203543" y="4207186"/>
            <a:ext cx="2808312" cy="738664"/>
          </a:xfrm>
          <a:prstGeom prst="rect">
            <a:avLst/>
          </a:prstGeom>
          <a:solidFill>
            <a:srgbClr val="BEB5A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100 Mio. €</a:t>
            </a:r>
          </a:p>
          <a:p>
            <a:r>
              <a:rPr lang="de-DE" sz="1400" b="1" dirty="0" err="1" smtClean="0"/>
              <a:t>Ökolog</a:t>
            </a:r>
            <a:r>
              <a:rPr lang="de-DE" sz="1400" b="1" dirty="0" smtClean="0"/>
              <a:t>. Teil Wirtschaftsförderfonds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3196116" y="5046829"/>
            <a:ext cx="2815738" cy="523220"/>
          </a:xfrm>
          <a:prstGeom prst="rect">
            <a:avLst/>
          </a:prstGeom>
          <a:solidFill>
            <a:srgbClr val="BFCEE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400 Mio. €</a:t>
            </a:r>
          </a:p>
          <a:p>
            <a:r>
              <a:rPr lang="de-DE" sz="1400" b="1" dirty="0" smtClean="0"/>
              <a:t>Wohnraumförderfonds</a:t>
            </a:r>
            <a:endParaRPr lang="de-DE" sz="1400" b="1" dirty="0"/>
          </a:p>
        </p:txBody>
      </p:sp>
      <p:sp>
        <p:nvSpPr>
          <p:cNvPr id="26" name="Textfeld 25"/>
          <p:cNvSpPr txBox="1"/>
          <p:nvPr/>
        </p:nvSpPr>
        <p:spPr>
          <a:xfrm>
            <a:off x="4821323" y="2355724"/>
            <a:ext cx="1190531" cy="523220"/>
          </a:xfrm>
          <a:prstGeom prst="rect">
            <a:avLst/>
          </a:prstGeom>
          <a:solidFill>
            <a:srgbClr val="BFCEE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+ 150 Mio. € </a:t>
            </a:r>
          </a:p>
          <a:p>
            <a:endParaRPr lang="de-DE" sz="1400" b="1" dirty="0" smtClean="0"/>
          </a:p>
        </p:txBody>
      </p:sp>
      <p:sp>
        <p:nvSpPr>
          <p:cNvPr id="27" name="Textfeld 26"/>
          <p:cNvSpPr txBox="1"/>
          <p:nvPr/>
        </p:nvSpPr>
        <p:spPr>
          <a:xfrm>
            <a:off x="3196117" y="5662824"/>
            <a:ext cx="2812797" cy="523220"/>
          </a:xfrm>
          <a:prstGeom prst="rect">
            <a:avLst/>
          </a:prstGeom>
          <a:solidFill>
            <a:srgbClr val="BFCEE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100 Mio. € Landesversorgungsrücklage</a:t>
            </a:r>
            <a:endParaRPr lang="de-DE" sz="1400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6609184" y="2356218"/>
            <a:ext cx="2992445" cy="738664"/>
          </a:xfrm>
          <a:prstGeom prst="rect">
            <a:avLst/>
          </a:prstGeom>
          <a:solidFill>
            <a:srgbClr val="BEB5A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100 Mio. €</a:t>
            </a:r>
          </a:p>
          <a:p>
            <a:r>
              <a:rPr lang="de-DE" sz="1400" b="1" dirty="0" smtClean="0"/>
              <a:t>Sportstättensanierungs-programm</a:t>
            </a:r>
            <a:endParaRPr lang="de-DE" sz="1400" b="1" dirty="0"/>
          </a:p>
        </p:txBody>
      </p:sp>
      <p:sp>
        <p:nvSpPr>
          <p:cNvPr id="29" name="Textfeld 28"/>
          <p:cNvSpPr txBox="1"/>
          <p:nvPr/>
        </p:nvSpPr>
        <p:spPr>
          <a:xfrm>
            <a:off x="6609906" y="3189436"/>
            <a:ext cx="2992445" cy="523220"/>
          </a:xfrm>
          <a:prstGeom prst="rect">
            <a:avLst/>
          </a:prstGeom>
          <a:solidFill>
            <a:srgbClr val="BFCEE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60 </a:t>
            </a:r>
            <a:r>
              <a:rPr lang="de-DE" sz="1400" b="1" dirty="0" err="1" smtClean="0"/>
              <a:t>Mio</a:t>
            </a:r>
            <a:r>
              <a:rPr lang="de-DE" sz="1400" b="1" dirty="0" smtClean="0"/>
              <a:t> €</a:t>
            </a:r>
          </a:p>
          <a:p>
            <a:r>
              <a:rPr lang="de-DE" sz="1400" b="1" smtClean="0"/>
              <a:t>Investitionen </a:t>
            </a:r>
            <a:r>
              <a:rPr lang="de-DE" sz="1400" b="1" smtClean="0"/>
              <a:t>Kindertagesstätten</a:t>
            </a:r>
            <a:endParaRPr lang="de-DE" sz="1400" b="1" dirty="0"/>
          </a:p>
        </p:txBody>
      </p:sp>
      <p:sp>
        <p:nvSpPr>
          <p:cNvPr id="30" name="Textfeld 29"/>
          <p:cNvSpPr txBox="1"/>
          <p:nvPr/>
        </p:nvSpPr>
        <p:spPr>
          <a:xfrm>
            <a:off x="6609184" y="3801584"/>
            <a:ext cx="2992445" cy="523220"/>
          </a:xfrm>
          <a:prstGeom prst="rect">
            <a:avLst/>
          </a:prstGeom>
          <a:solidFill>
            <a:srgbClr val="BFCEE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78 Mio. €</a:t>
            </a:r>
          </a:p>
          <a:p>
            <a:r>
              <a:rPr lang="de-DE" sz="1400" b="1" dirty="0" smtClean="0"/>
              <a:t>Landesliegenschaftsfonds</a:t>
            </a:r>
            <a:endParaRPr lang="de-DE" sz="1400" b="1" dirty="0"/>
          </a:p>
        </p:txBody>
      </p:sp>
      <p:sp>
        <p:nvSpPr>
          <p:cNvPr id="31" name="Textfeld 30"/>
          <p:cNvSpPr txBox="1"/>
          <p:nvPr/>
        </p:nvSpPr>
        <p:spPr>
          <a:xfrm>
            <a:off x="6609184" y="4413732"/>
            <a:ext cx="2992445" cy="738664"/>
          </a:xfrm>
          <a:prstGeom prst="rect">
            <a:avLst/>
          </a:prstGeom>
          <a:solidFill>
            <a:srgbClr val="BFCEE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50 Mio. €</a:t>
            </a:r>
          </a:p>
          <a:p>
            <a:r>
              <a:rPr lang="de-DE" sz="1400" b="1" dirty="0" smtClean="0"/>
              <a:t>Kommunen mit multiplen Strukturproblemen</a:t>
            </a:r>
            <a:endParaRPr lang="de-DE" sz="1400" b="1" dirty="0"/>
          </a:p>
        </p:txBody>
      </p:sp>
      <p:sp>
        <p:nvSpPr>
          <p:cNvPr id="32" name="Textfeld 31"/>
          <p:cNvSpPr txBox="1"/>
          <p:nvPr/>
        </p:nvSpPr>
        <p:spPr>
          <a:xfrm>
            <a:off x="295571" y="5152396"/>
            <a:ext cx="120104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b="1" u="sng" dirty="0" smtClean="0"/>
              <a:t>Legende:</a:t>
            </a:r>
            <a:endParaRPr lang="de-DE" sz="1200" b="1" u="sng" dirty="0"/>
          </a:p>
        </p:txBody>
      </p:sp>
      <p:sp>
        <p:nvSpPr>
          <p:cNvPr id="33" name="Textfeld 32"/>
          <p:cNvSpPr txBox="1"/>
          <p:nvPr/>
        </p:nvSpPr>
        <p:spPr>
          <a:xfrm>
            <a:off x="412010" y="5424219"/>
            <a:ext cx="1876694" cy="461665"/>
          </a:xfrm>
          <a:prstGeom prst="rect">
            <a:avLst/>
          </a:prstGeom>
          <a:solidFill>
            <a:srgbClr val="BFCEE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Mittel </a:t>
            </a:r>
            <a:r>
              <a:rPr lang="de-DE" sz="1200" b="1" dirty="0"/>
              <a:t>aus allg. Haushaltsabschluss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412010" y="5927087"/>
            <a:ext cx="1876694" cy="276999"/>
          </a:xfrm>
          <a:prstGeom prst="rect">
            <a:avLst/>
          </a:prstGeom>
          <a:solidFill>
            <a:srgbClr val="BEB5A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Mittel aus VW-Milliarde</a:t>
            </a:r>
            <a:endParaRPr lang="de-DE" sz="1200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225440" y="166011"/>
            <a:ext cx="2641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rgbClr val="FF0000"/>
                </a:solidFill>
              </a:rPr>
              <a:t>Jahresabschluss 2018</a:t>
            </a:r>
            <a:endParaRPr lang="de-DE" sz="1400" dirty="0">
              <a:solidFill>
                <a:srgbClr val="FF0000"/>
              </a:solidFill>
            </a:endParaRPr>
          </a:p>
        </p:txBody>
      </p:sp>
      <p:cxnSp>
        <p:nvCxnSpPr>
          <p:cNvPr id="12" name="Gerader Verbinder 11"/>
          <p:cNvCxnSpPr/>
          <p:nvPr/>
        </p:nvCxnSpPr>
        <p:spPr bwMode="auto">
          <a:xfrm flipH="1">
            <a:off x="1424608" y="1415699"/>
            <a:ext cx="1008112" cy="259616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3" name="Gerader Verbinder 42"/>
          <p:cNvCxnSpPr/>
          <p:nvPr/>
        </p:nvCxnSpPr>
        <p:spPr bwMode="auto">
          <a:xfrm>
            <a:off x="7008943" y="1409786"/>
            <a:ext cx="1256425" cy="267335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7" name="Gerader Verbinder 46"/>
          <p:cNvCxnSpPr>
            <a:endCxn id="15" idx="0"/>
          </p:cNvCxnSpPr>
          <p:nvPr/>
        </p:nvCxnSpPr>
        <p:spPr bwMode="auto">
          <a:xfrm>
            <a:off x="4603985" y="1409786"/>
            <a:ext cx="773" cy="267336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4" name="Rectangle 15"/>
          <p:cNvSpPr txBox="1">
            <a:spLocks noGrp="1" noChangeArrowheads="1"/>
          </p:cNvSpPr>
          <p:nvPr/>
        </p:nvSpPr>
        <p:spPr bwMode="auto">
          <a:xfrm>
            <a:off x="128588" y="6237288"/>
            <a:ext cx="236855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de-DE" altLang="de-DE" sz="800" dirty="0" smtClean="0"/>
          </a:p>
          <a:p>
            <a:pPr>
              <a:spcBef>
                <a:spcPct val="0"/>
              </a:spcBef>
            </a:pPr>
            <a:r>
              <a:rPr lang="de-DE" altLang="de-DE" sz="800" dirty="0" smtClean="0"/>
              <a:t>Stand</a:t>
            </a:r>
            <a:r>
              <a:rPr lang="de-DE" altLang="de-DE" sz="800" dirty="0"/>
              <a:t>: </a:t>
            </a:r>
            <a:fld id="{9CAEDFBD-E0EE-4B41-B0ED-741C43806A94}" type="datetime8">
              <a:rPr lang="de-DE" altLang="de-DE" sz="800"/>
              <a:pPr>
                <a:spcBef>
                  <a:spcPct val="0"/>
                </a:spcBef>
              </a:pPr>
              <a:t>08.04.2019 08:35</a:t>
            </a:fld>
            <a:endParaRPr lang="de-DE" altLang="de-DE" sz="800" dirty="0"/>
          </a:p>
        </p:txBody>
      </p:sp>
    </p:spTree>
    <p:extLst>
      <p:ext uri="{BB962C8B-B14F-4D97-AF65-F5344CB8AC3E}">
        <p14:creationId xmlns:p14="http://schemas.microsoft.com/office/powerpoint/2010/main" val="313136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ChangeArrowheads="1"/>
          </p:cNvSpPr>
          <p:nvPr/>
        </p:nvSpPr>
        <p:spPr bwMode="auto">
          <a:xfrm>
            <a:off x="195263" y="763588"/>
            <a:ext cx="9515475" cy="4445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prstClr val="black"/>
              </a:solidFill>
              <a:cs typeface="+mn-cs"/>
            </a:endParaRP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195263" y="6237288"/>
            <a:ext cx="9515475" cy="4762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prstClr val="black"/>
              </a:solidFill>
              <a:cs typeface="+mn-cs"/>
            </a:endParaRPr>
          </a:p>
        </p:txBody>
      </p:sp>
      <p:sp>
        <p:nvSpPr>
          <p:cNvPr id="4102" name="Rectangle 15"/>
          <p:cNvSpPr txBox="1">
            <a:spLocks noGrp="1" noChangeArrowheads="1"/>
          </p:cNvSpPr>
          <p:nvPr/>
        </p:nvSpPr>
        <p:spPr bwMode="auto">
          <a:xfrm>
            <a:off x="128588" y="6237288"/>
            <a:ext cx="236855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8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Stand</a:t>
            </a:r>
            <a:r>
              <a:rPr lang="de-DE" altLang="de-DE" sz="800" dirty="0">
                <a:solidFill>
                  <a:prstClr val="black"/>
                </a:solidFill>
                <a:latin typeface="Arial" panose="020B0604020202020204" pitchFamily="34" charset="0"/>
              </a:rPr>
              <a:t>: </a:t>
            </a:r>
            <a:fld id="{15297871-A553-4CC4-9D3A-9BF8A2375DE0}" type="datetime8">
              <a:rPr lang="de-DE" altLang="de-DE" sz="800">
                <a:solidFill>
                  <a:prstClr val="black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08.04.2019 08:35</a:t>
            </a:fld>
            <a:endParaRPr lang="de-DE" altLang="de-DE" sz="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103" name="Rectangle 5"/>
          <p:cNvSpPr txBox="1">
            <a:spLocks noGrp="1" noChangeArrowheads="1"/>
          </p:cNvSpPr>
          <p:nvPr/>
        </p:nvSpPr>
        <p:spPr bwMode="auto">
          <a:xfrm>
            <a:off x="8589963" y="6237288"/>
            <a:ext cx="1120775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592" tIns="47796" rIns="95592" bIns="47796"/>
          <a:lstStyle>
            <a:lvl1pPr defTabSz="9556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56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56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56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56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56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56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56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56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e-DE" altLang="de-DE" sz="1000" dirty="0">
                <a:solidFill>
                  <a:srgbClr val="898989"/>
                </a:solidFill>
                <a:latin typeface="Arial" panose="020B0604020202020204" pitchFamily="34" charset="0"/>
              </a:rPr>
              <a:t>- </a:t>
            </a:r>
            <a:fld id="{7335C268-9CAB-4B7C-B194-026EAEFE310A}" type="slidenum">
              <a:rPr lang="de-DE" altLang="de-DE" sz="1000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r>
              <a:rPr lang="de-DE" altLang="de-DE" sz="1000" dirty="0">
                <a:solidFill>
                  <a:srgbClr val="898989"/>
                </a:solidFill>
                <a:latin typeface="Arial" panose="020B0604020202020204" pitchFamily="34" charset="0"/>
              </a:rPr>
              <a:t> -</a:t>
            </a:r>
            <a:r>
              <a:rPr lang="de-DE" altLang="de-DE" sz="900" dirty="0">
                <a:solidFill>
                  <a:srgbClr val="898989"/>
                </a:solidFill>
                <a:cs typeface="+mn-cs"/>
              </a:rPr>
              <a:t>		</a:t>
            </a:r>
          </a:p>
        </p:txBody>
      </p:sp>
      <p:sp>
        <p:nvSpPr>
          <p:cNvPr id="3" name="Rechteck 2"/>
          <p:cNvSpPr/>
          <p:nvPr/>
        </p:nvSpPr>
        <p:spPr>
          <a:xfrm>
            <a:off x="1136576" y="1556792"/>
            <a:ext cx="4953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 sz="1000"/>
            </a:pPr>
            <a:endParaRPr lang="de-DE" dirty="0"/>
          </a:p>
        </p:txBody>
      </p:sp>
      <p:sp>
        <p:nvSpPr>
          <p:cNvPr id="14" name="Titel 1"/>
          <p:cNvSpPr>
            <a:spLocks/>
          </p:cNvSpPr>
          <p:nvPr/>
        </p:nvSpPr>
        <p:spPr bwMode="auto">
          <a:xfrm>
            <a:off x="257930" y="102730"/>
            <a:ext cx="616267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55675">
              <a:spcBef>
                <a:spcPct val="2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77875" indent="-300038" defTabSz="955675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3800" indent="-238125" defTabSz="955675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73225" indent="-238125" defTabSz="955675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51063" indent="-238125" defTabSz="955675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8263" indent="-238125" defTabSz="955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5463" indent="-238125" defTabSz="955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2663" indent="-238125" defTabSz="955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79863" indent="-238125" defTabSz="9556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dirty="0" smtClean="0">
                <a:solidFill>
                  <a:srgbClr val="FF0000"/>
                </a:solidFill>
              </a:rPr>
              <a:t>Jahresabschluss 2018</a:t>
            </a:r>
            <a:endParaRPr lang="de-DE" altLang="de-DE" dirty="0">
              <a:solidFill>
                <a:srgbClr val="FF0000"/>
              </a:solidFill>
            </a:endParaRPr>
          </a:p>
        </p:txBody>
      </p:sp>
      <p:sp>
        <p:nvSpPr>
          <p:cNvPr id="15" name="Titel 1"/>
          <p:cNvSpPr txBox="1">
            <a:spLocks/>
          </p:cNvSpPr>
          <p:nvPr/>
        </p:nvSpPr>
        <p:spPr bwMode="auto">
          <a:xfrm>
            <a:off x="216015" y="496093"/>
            <a:ext cx="61626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sz="1600" dirty="0" smtClean="0"/>
              <a:t>Schuldenstand in Abgrenzung Stabilitätsrat* (in Mio. Euro)</a:t>
            </a:r>
          </a:p>
          <a:p>
            <a:pPr eaLnBrk="1" hangingPunct="1">
              <a:spcBef>
                <a:spcPct val="0"/>
              </a:spcBef>
            </a:pPr>
            <a:endParaRPr lang="de-DE" altLang="de-DE" sz="1600" dirty="0"/>
          </a:p>
        </p:txBody>
      </p:sp>
      <p:graphicFrame>
        <p:nvGraphicFramePr>
          <p:cNvPr id="13" name="Diagramm 12"/>
          <p:cNvGraphicFramePr/>
          <p:nvPr>
            <p:extLst>
              <p:ext uri="{D42A27DB-BD31-4B8C-83A1-F6EECF244321}">
                <p14:modId xmlns:p14="http://schemas.microsoft.com/office/powerpoint/2010/main" val="263338168"/>
              </p:ext>
            </p:extLst>
          </p:nvPr>
        </p:nvGraphicFramePr>
        <p:xfrm>
          <a:off x="344488" y="1663356"/>
          <a:ext cx="9001000" cy="4277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Legende mit Pfeil nach unten 6"/>
          <p:cNvSpPr/>
          <p:nvPr/>
        </p:nvSpPr>
        <p:spPr bwMode="auto">
          <a:xfrm rot="2222114">
            <a:off x="6628219" y="1456940"/>
            <a:ext cx="1243674" cy="957970"/>
          </a:xfrm>
          <a:prstGeom prst="downArrowCallout">
            <a:avLst>
              <a:gd name="adj1" fmla="val 26989"/>
              <a:gd name="adj2" fmla="val 26992"/>
              <a:gd name="adj3" fmla="val 24098"/>
              <a:gd name="adj4" fmla="val 51827"/>
            </a:avLst>
          </a:prstGeom>
          <a:noFill/>
          <a:ln w="25400" cap="flat" cmpd="sng" algn="ctr">
            <a:solidFill>
              <a:srgbClr val="92836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Tilgung von</a:t>
            </a:r>
            <a:r>
              <a:rPr kumimoji="0" lang="de-DE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de-DE" sz="1000" dirty="0" smtClean="0"/>
              <a:t>686 Mio. Euro aus allg. Abschluss 2018</a:t>
            </a:r>
            <a:endParaRPr kumimoji="0" lang="de-DE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908252" y="6253948"/>
            <a:ext cx="16352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Quelle: eigene Berechnungen</a:t>
            </a:r>
            <a:endParaRPr lang="de-DE" sz="800" dirty="0"/>
          </a:p>
        </p:txBody>
      </p:sp>
      <p:sp>
        <p:nvSpPr>
          <p:cNvPr id="6" name="Textfeld 5"/>
          <p:cNvSpPr txBox="1"/>
          <p:nvPr/>
        </p:nvSpPr>
        <p:spPr>
          <a:xfrm>
            <a:off x="1424608" y="5783953"/>
            <a:ext cx="759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* Die Tilgung von Verschuldung bei der Hannoverschen Beteiligungsgesellschaft schlägt sich</a:t>
            </a:r>
          </a:p>
          <a:p>
            <a:r>
              <a:rPr lang="de-DE" sz="1200" dirty="0" smtClean="0"/>
              <a:t>  im Schuldenstand Niedersachsens in der Abgrenzung des Stabilitätsrates nicht nieder. </a:t>
            </a:r>
            <a:endParaRPr lang="de-DE" sz="1200" dirty="0"/>
          </a:p>
        </p:txBody>
      </p:sp>
      <p:sp>
        <p:nvSpPr>
          <p:cNvPr id="16" name="Geschweifte Klammer rechts 15"/>
          <p:cNvSpPr/>
          <p:nvPr/>
        </p:nvSpPr>
        <p:spPr bwMode="auto">
          <a:xfrm>
            <a:off x="4448944" y="1884003"/>
            <a:ext cx="162125" cy="103843"/>
          </a:xfrm>
          <a:prstGeom prst="rightBrace">
            <a:avLst>
              <a:gd name="adj1" fmla="val 8333"/>
              <a:gd name="adj2" fmla="val 51583"/>
            </a:avLst>
          </a:prstGeom>
          <a:noFill/>
          <a:ln w="19050" cap="flat" cmpd="sng" algn="ctr">
            <a:solidFill>
              <a:srgbClr val="92836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de-DE"/>
          </a:p>
        </p:txBody>
      </p:sp>
      <p:sp>
        <p:nvSpPr>
          <p:cNvPr id="19" name="Legende mit Pfeil nach unten 18"/>
          <p:cNvSpPr/>
          <p:nvPr/>
        </p:nvSpPr>
        <p:spPr bwMode="auto">
          <a:xfrm rot="2181287">
            <a:off x="4320049" y="1042190"/>
            <a:ext cx="1265900" cy="977378"/>
          </a:xfrm>
          <a:prstGeom prst="downArrowCallout">
            <a:avLst>
              <a:gd name="adj1" fmla="val 26989"/>
              <a:gd name="adj2" fmla="val 26992"/>
              <a:gd name="adj3" fmla="val 24098"/>
              <a:gd name="adj4" fmla="val 51827"/>
            </a:avLst>
          </a:prstGeom>
          <a:noFill/>
          <a:ln w="25400" cap="flat" cmpd="sng" algn="ctr">
            <a:solidFill>
              <a:srgbClr val="92836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Tilgung von</a:t>
            </a:r>
            <a:r>
              <a:rPr kumimoji="0" lang="de-DE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de-DE" sz="1000" dirty="0" smtClean="0"/>
              <a:t>100 Mio. Euro aus allg. Abschluss 2017</a:t>
            </a:r>
            <a:endParaRPr kumimoji="0" lang="de-DE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830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uster_Referat_18.pot">
  <a:themeElements>
    <a:clrScheme name="Muster_Referat_18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uster_Referat_18.p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Muster_Referat_18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_Referat_18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_Referat_18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_Referat_18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_Referat_18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_Referat_18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_Referat_18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C:\Programme\Microsoft Office\Vorlagen\Muster_Referat_18.pot</Template>
  <TotalTime>0</TotalTime>
  <Words>197</Words>
  <Application>Microsoft Office PowerPoint</Application>
  <PresentationFormat>A4-Papier (210x297 mm)</PresentationFormat>
  <Paragraphs>49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Muster_Referat_18.pot</vt:lpstr>
      <vt:lpstr>PowerPoint-Präsentation</vt:lpstr>
      <vt:lpstr>PowerPoint-Präsentation</vt:lpstr>
    </vt:vector>
  </TitlesOfParts>
  <Company>Niedersächsisches Finanzministerium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Hellmann, Margitta (MF)</dc:creator>
  <cp:lastModifiedBy>Beier, Beate (StK-Pressest.)</cp:lastModifiedBy>
  <cp:revision>1419</cp:revision>
  <cp:lastPrinted>2019-04-08T06:35:55Z</cp:lastPrinted>
  <dcterms:created xsi:type="dcterms:W3CDTF">2004-03-22T09:09:07Z</dcterms:created>
  <dcterms:modified xsi:type="dcterms:W3CDTF">2019-04-08T06:35:57Z</dcterms:modified>
</cp:coreProperties>
</file>